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6" d="100"/>
          <a:sy n="76" d="100"/>
        </p:scale>
        <p:origin x="54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w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178" name="Rectangle 2"/>
          <p:cNvSpPr>
            <a:spLocks noChangeArrowheads="1"/>
          </p:cNvSpPr>
          <p:nvPr/>
        </p:nvSpPr>
        <p:spPr bwMode="auto">
          <a:xfrm>
            <a:off x="4368800" y="0"/>
            <a:ext cx="3403600" cy="9017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kumimoji="1" lang="en-US" sz="3000">
              <a:solidFill>
                <a:srgbClr val="000000"/>
              </a:solidFill>
            </a:endParaRPr>
          </a:p>
        </p:txBody>
      </p:sp>
      <p:sp>
        <p:nvSpPr>
          <p:cNvPr id="434179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1117600" y="1219200"/>
            <a:ext cx="10058400" cy="1752600"/>
          </a:xfrm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</a:extLst>
        </p:spPr>
        <p:txBody>
          <a:bodyPr/>
          <a:lstStyle>
            <a:lvl1pPr algn="ctr"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434180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117600" y="3048000"/>
            <a:ext cx="10058400" cy="838200"/>
          </a:xfr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0" indent="0" algn="ctr">
              <a:buFontTx/>
              <a:buNone/>
              <a:defRPr sz="3600" i="1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434181" name="Rectangle 5"/>
          <p:cNvSpPr>
            <a:spLocks noChangeArrowheads="1"/>
          </p:cNvSpPr>
          <p:nvPr/>
        </p:nvSpPr>
        <p:spPr bwMode="auto">
          <a:xfrm>
            <a:off x="0" y="6248400"/>
            <a:ext cx="12192000" cy="6096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B1E7D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kumimoji="1" lang="en-US" sz="3000">
              <a:solidFill>
                <a:srgbClr val="000000"/>
              </a:solidFill>
            </a:endParaRPr>
          </a:p>
        </p:txBody>
      </p:sp>
      <p:graphicFrame>
        <p:nvGraphicFramePr>
          <p:cNvPr id="434182" name="Object 6"/>
          <p:cNvGraphicFramePr>
            <a:graphicFrameLocks noChangeAspect="1"/>
          </p:cNvGraphicFramePr>
          <p:nvPr/>
        </p:nvGraphicFramePr>
        <p:xfrm>
          <a:off x="10955867" y="6261100"/>
          <a:ext cx="1219200" cy="58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Picture" r:id="rId3" imgW="2331720" imgH="1490472" progId="Word.Picture.8">
                  <p:embed/>
                </p:oleObj>
              </mc:Choice>
              <mc:Fallback>
                <p:oleObj name="Picture" r:id="rId3" imgW="2331720" imgH="1490472" progId="Word.Picture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955867" y="6261100"/>
                        <a:ext cx="1219200" cy="5842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3A066A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4183" name="Rectangle 7"/>
          <p:cNvSpPr>
            <a:spLocks noChangeArrowheads="1"/>
          </p:cNvSpPr>
          <p:nvPr/>
        </p:nvSpPr>
        <p:spPr bwMode="auto">
          <a:xfrm>
            <a:off x="10953752" y="6262688"/>
            <a:ext cx="1198033" cy="569912"/>
          </a:xfrm>
          <a:prstGeom prst="rect">
            <a:avLst/>
          </a:prstGeom>
          <a:noFill/>
          <a:ln w="9525">
            <a:solidFill>
              <a:srgbClr val="3A066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kumimoji="1" lang="en-US" sz="3000">
              <a:solidFill>
                <a:srgbClr val="000000"/>
              </a:solidFill>
            </a:endParaRPr>
          </a:p>
        </p:txBody>
      </p:sp>
      <p:sp>
        <p:nvSpPr>
          <p:cNvPr id="434184" name="Text Box 8"/>
          <p:cNvSpPr txBox="1">
            <a:spLocks noChangeArrowheads="1"/>
          </p:cNvSpPr>
          <p:nvPr/>
        </p:nvSpPr>
        <p:spPr bwMode="auto">
          <a:xfrm>
            <a:off x="5155413" y="517525"/>
            <a:ext cx="182614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en-US" altLang="en-US" sz="1600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Presentation Pro</a:t>
            </a:r>
            <a:endParaRPr lang="en-US" altLang="en-US" sz="30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2332900"/>
      </p:ext>
    </p:extLst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951671"/>
      </p:ext>
    </p:extLst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17000" y="193675"/>
            <a:ext cx="2870200" cy="2692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6400" y="193675"/>
            <a:ext cx="8407400" cy="2692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194152"/>
      </p:ext>
    </p:extLst>
  </p:cSld>
  <p:clrMapOvr>
    <a:masterClrMapping/>
  </p:clrMapOvr>
  <p:transition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0" y="193676"/>
            <a:ext cx="11176000" cy="7207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06400" y="990601"/>
            <a:ext cx="5638800" cy="18954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8400" y="990601"/>
            <a:ext cx="5638800" cy="18954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780246"/>
      </p:ext>
    </p:extLst>
  </p:cSld>
  <p:clrMapOvr>
    <a:masterClrMapping/>
  </p:clrMapOvr>
  <p:transition>
    <p:wipe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0" y="193676"/>
            <a:ext cx="11176000" cy="7207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06400" y="990600"/>
            <a:ext cx="11480800" cy="8715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6400" y="2014539"/>
            <a:ext cx="11480800" cy="8715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034421"/>
      </p:ext>
    </p:extLst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93527"/>
      </p:ext>
    </p:extLst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22871486"/>
      </p:ext>
    </p:extLst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6400" y="990601"/>
            <a:ext cx="5638800" cy="18954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8400" y="990601"/>
            <a:ext cx="5638800" cy="18954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178754"/>
      </p:ext>
    </p:extLst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325073"/>
      </p:ext>
    </p:extLst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648407"/>
      </p:ext>
    </p:extLst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3559327"/>
      </p:ext>
    </p:extLst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57216959"/>
      </p:ext>
    </p:extLst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59962367"/>
      </p:ext>
    </p:extLst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3154" name="Picture 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4117" cy="974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3155" name="Picture 3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02350"/>
            <a:ext cx="12192000" cy="75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33156" name="Picture 4"/>
          <p:cNvPicPr preferRelativeResize="0"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7485" y="6369051"/>
            <a:ext cx="29591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3157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06400" y="990601"/>
            <a:ext cx="11480800" cy="189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81320" dir="2319588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 </a:t>
            </a:r>
          </a:p>
          <a:p>
            <a:pPr lvl="3"/>
            <a:r>
              <a:rPr lang="en-US" altLang="en-US" smtClean="0"/>
              <a:t>Fourth level</a:t>
            </a:r>
          </a:p>
        </p:txBody>
      </p:sp>
      <p:sp>
        <p:nvSpPr>
          <p:cNvPr id="433158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406400" y="193676"/>
            <a:ext cx="1117600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33159" name="Rectangle 7"/>
          <p:cNvSpPr>
            <a:spLocks noChangeArrowheads="1"/>
          </p:cNvSpPr>
          <p:nvPr/>
        </p:nvSpPr>
        <p:spPr bwMode="auto">
          <a:xfrm>
            <a:off x="0" y="6373814"/>
            <a:ext cx="1619251" cy="223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000000"/>
                    </a:gs>
                    <a:gs pos="100000">
                      <a:srgbClr val="1E74D2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/>
          <a:lstStyle/>
          <a:p>
            <a:pPr algn="r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en-US" altLang="en-US" sz="1400" b="1">
                <a:solidFill>
                  <a:srgbClr val="FFFFFF"/>
                </a:solidFill>
              </a:rPr>
              <a:t>Chapter 5</a:t>
            </a:r>
          </a:p>
        </p:txBody>
      </p:sp>
      <p:sp>
        <p:nvSpPr>
          <p:cNvPr id="433160" name="Rectangle 8"/>
          <p:cNvSpPr>
            <a:spLocks noChangeArrowheads="1"/>
          </p:cNvSpPr>
          <p:nvPr/>
        </p:nvSpPr>
        <p:spPr bwMode="auto">
          <a:xfrm>
            <a:off x="1877485" y="6373814"/>
            <a:ext cx="3837516" cy="223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tx1"/>
                    </a:gs>
                    <a:gs pos="100000">
                      <a:srgbClr val="1E74D2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/>
          <a:lstStyle/>
          <a:p>
            <a:pPr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en-US" altLang="en-US" sz="1400" b="1">
                <a:solidFill>
                  <a:srgbClr val="FFFFFF"/>
                </a:solidFill>
              </a:rPr>
              <a:t>Section</a:t>
            </a:r>
          </a:p>
        </p:txBody>
      </p:sp>
      <p:sp>
        <p:nvSpPr>
          <p:cNvPr id="433161" name="Line 9"/>
          <p:cNvSpPr>
            <a:spLocks noChangeShapeType="1"/>
          </p:cNvSpPr>
          <p:nvPr/>
        </p:nvSpPr>
        <p:spPr bwMode="auto">
          <a:xfrm>
            <a:off x="6070600" y="6584950"/>
            <a:ext cx="1515533" cy="0"/>
          </a:xfrm>
          <a:prstGeom prst="line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kumimoji="1" lang="en-US" sz="3000">
              <a:solidFill>
                <a:srgbClr val="000000"/>
              </a:solidFill>
            </a:endParaRPr>
          </a:p>
        </p:txBody>
      </p:sp>
      <p:sp>
        <p:nvSpPr>
          <p:cNvPr id="433162" name="Line 10"/>
          <p:cNvSpPr>
            <a:spLocks noChangeShapeType="1"/>
          </p:cNvSpPr>
          <p:nvPr/>
        </p:nvSpPr>
        <p:spPr bwMode="auto">
          <a:xfrm>
            <a:off x="1879600" y="6597650"/>
            <a:ext cx="2956984" cy="0"/>
          </a:xfrm>
          <a:prstGeom prst="line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kumimoji="1" lang="en-US" sz="3000">
              <a:solidFill>
                <a:srgbClr val="000000"/>
              </a:solidFill>
            </a:endParaRPr>
          </a:p>
        </p:txBody>
      </p:sp>
      <p:sp>
        <p:nvSpPr>
          <p:cNvPr id="433163" name="Line 11"/>
          <p:cNvSpPr>
            <a:spLocks noChangeShapeType="1"/>
          </p:cNvSpPr>
          <p:nvPr/>
        </p:nvSpPr>
        <p:spPr bwMode="auto">
          <a:xfrm flipH="1">
            <a:off x="0" y="6604000"/>
            <a:ext cx="1608667" cy="0"/>
          </a:xfrm>
          <a:prstGeom prst="line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kumimoji="1" lang="en-US" sz="3000">
              <a:solidFill>
                <a:srgbClr val="000000"/>
              </a:solidFill>
            </a:endParaRPr>
          </a:p>
        </p:txBody>
      </p:sp>
      <p:sp>
        <p:nvSpPr>
          <p:cNvPr id="433164" name="Text Box 12"/>
          <p:cNvSpPr txBox="1">
            <a:spLocks noChangeArrowheads="1"/>
          </p:cNvSpPr>
          <p:nvPr/>
        </p:nvSpPr>
        <p:spPr bwMode="auto">
          <a:xfrm>
            <a:off x="6057900" y="6373813"/>
            <a:ext cx="12192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tx1"/>
                    </a:gs>
                    <a:gs pos="100000">
                      <a:srgbClr val="1E74D2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algn="r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en-US" altLang="en-US" sz="1400" b="1">
                <a:solidFill>
                  <a:srgbClr val="FFFFFF"/>
                </a:solidFill>
              </a:rPr>
              <a:t>Main Menu</a:t>
            </a:r>
          </a:p>
        </p:txBody>
      </p:sp>
    </p:spTree>
    <p:extLst>
      <p:ext uri="{BB962C8B-B14F-4D97-AF65-F5344CB8AC3E}">
        <p14:creationId xmlns:p14="http://schemas.microsoft.com/office/powerpoint/2010/main" val="6671243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3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3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33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4331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4331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4331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3157" grpId="0" build="p" bldLvl="5" autoUpdateAnimBg="0">
        <p:tmplLst>
          <p:tmpl lvl="1">
            <p:tnLst>
              <p:par>
                <p:cTn presetID="9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31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43315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9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31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43315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9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31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43315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9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31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4331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3158" grpId="0" autoUpdateAnimBg="0"/>
    </p:bldLst>
  </p:timing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kumimoji="1" sz="3200" b="1" kern="1200">
          <a:solidFill>
            <a:srgbClr val="FFFFFF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rgbClr val="FFFFFF"/>
          </a:solidFill>
          <a:latin typeface="Arial" panose="020B0604020202020204" pitchFamily="34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rgbClr val="FFFFFF"/>
          </a:solidFill>
          <a:latin typeface="Arial" panose="020B0604020202020204" pitchFamily="34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rgbClr val="FFFFFF"/>
          </a:solidFill>
          <a:latin typeface="Arial" panose="020B0604020202020204" pitchFamily="34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rgbClr val="FFFFFF"/>
          </a:solidFill>
          <a:latin typeface="Arial" panose="020B0604020202020204" pitchFamily="34" charset="0"/>
        </a:defRPr>
      </a:lvl5pPr>
      <a:lvl6pPr marL="4572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rgbClr val="FFFFFF"/>
          </a:solidFill>
          <a:latin typeface="Arial" panose="020B0604020202020204" pitchFamily="34" charset="0"/>
        </a:defRPr>
      </a:lvl6pPr>
      <a:lvl7pPr marL="9144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rgbClr val="FFFFFF"/>
          </a:solidFill>
          <a:latin typeface="Arial" panose="020B0604020202020204" pitchFamily="34" charset="0"/>
        </a:defRPr>
      </a:lvl7pPr>
      <a:lvl8pPr marL="13716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rgbClr val="FFFFFF"/>
          </a:solidFill>
          <a:latin typeface="Arial" panose="020B0604020202020204" pitchFamily="34" charset="0"/>
        </a:defRPr>
      </a:lvl8pPr>
      <a:lvl9pPr marL="18288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rgbClr val="FFFFFF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60000"/>
        </a:spcBef>
        <a:spcAft>
          <a:spcPct val="0"/>
        </a:spcAft>
        <a:buClr>
          <a:srgbClr val="1E74D2"/>
        </a:buClr>
        <a:buChar char="•"/>
        <a:defRPr kumimoji="1" sz="2400" b="1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40000"/>
        </a:spcBef>
        <a:spcAft>
          <a:spcPct val="0"/>
        </a:spcAft>
        <a:buClr>
          <a:srgbClr val="0066CC"/>
        </a:buClr>
        <a:buChar char="–"/>
        <a:defRPr kumimoji="1" sz="2400" b="1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0066CC"/>
        </a:buClr>
        <a:buChar char="•"/>
        <a:defRPr kumimoji="1" sz="2400" b="1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75000"/>
        </a:lnSpc>
        <a:spcBef>
          <a:spcPct val="30000"/>
        </a:spcBef>
        <a:spcAft>
          <a:spcPct val="0"/>
        </a:spcAft>
        <a:buClr>
          <a:srgbClr val="1E74D2"/>
        </a:buClr>
        <a:buChar char="–"/>
        <a:defRPr kumimoji="1" sz="2400" b="1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75000"/>
        </a:lnSpc>
        <a:spcBef>
          <a:spcPct val="30000"/>
        </a:spcBef>
        <a:spcAft>
          <a:spcPct val="0"/>
        </a:spcAft>
        <a:buChar char="»"/>
        <a:defRPr kumimoji="1" sz="1600" kern="1200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222" y="1175585"/>
            <a:ext cx="11763022" cy="476240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7591" y="46272"/>
            <a:ext cx="120276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50" dirty="0">
                <a:ln w="9525" cmpd="sng">
                  <a:solidFill>
                    <a:srgbClr val="CC9900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CC9900">
                      <a:alpha val="40000"/>
                    </a:srgbClr>
                  </a:glow>
                </a:effectLst>
              </a:rPr>
              <a:t>Spiral Back Review for quiz on 9.17</a:t>
            </a:r>
            <a:endParaRPr lang="en-US" sz="5400" b="1" spc="50" dirty="0">
              <a:ln w="9525" cmpd="sng">
                <a:solidFill>
                  <a:srgbClr val="CC9900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CC9900">
                    <a:alpha val="40000"/>
                  </a:srgbClr>
                </a:glo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875306" y="1162756"/>
            <a:ext cx="5693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22225">
                  <a:solidFill>
                    <a:srgbClr val="800000"/>
                  </a:solidFill>
                  <a:prstDash val="solid"/>
                </a:ln>
                <a:solidFill>
                  <a:srgbClr val="800000">
                    <a:lumMod val="40000"/>
                    <a:lumOff val="60000"/>
                  </a:srgbClr>
                </a:solidFill>
              </a:rPr>
              <a:t>1</a:t>
            </a:r>
            <a:endParaRPr lang="en-US" sz="5400" b="1" dirty="0">
              <a:ln w="22225">
                <a:solidFill>
                  <a:srgbClr val="800000"/>
                </a:solidFill>
                <a:prstDash val="solid"/>
              </a:ln>
              <a:solidFill>
                <a:srgbClr val="800000">
                  <a:lumMod val="40000"/>
                  <a:lumOff val="60000"/>
                </a:srgb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959972" y="4916312"/>
            <a:ext cx="5693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22225">
                  <a:solidFill>
                    <a:srgbClr val="800000"/>
                  </a:solidFill>
                  <a:prstDash val="solid"/>
                </a:ln>
                <a:solidFill>
                  <a:srgbClr val="800000">
                    <a:lumMod val="40000"/>
                    <a:lumOff val="60000"/>
                  </a:srgbClr>
                </a:solidFill>
              </a:rPr>
              <a:t>2</a:t>
            </a:r>
            <a:endParaRPr lang="en-US" sz="5400" b="1" dirty="0">
              <a:ln w="22225">
                <a:solidFill>
                  <a:srgbClr val="800000"/>
                </a:solidFill>
                <a:prstDash val="solid"/>
              </a:ln>
              <a:solidFill>
                <a:srgbClr val="800000">
                  <a:lumMod val="40000"/>
                  <a:lumOff val="60000"/>
                </a:srgb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56328" y="4826000"/>
            <a:ext cx="5693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22225">
                  <a:solidFill>
                    <a:srgbClr val="800000"/>
                  </a:solidFill>
                  <a:prstDash val="solid"/>
                </a:ln>
                <a:solidFill>
                  <a:srgbClr val="800000">
                    <a:lumMod val="40000"/>
                    <a:lumOff val="60000"/>
                  </a:srgbClr>
                </a:solidFill>
              </a:rPr>
              <a:t>3</a:t>
            </a:r>
            <a:endParaRPr lang="en-US" sz="5400" b="1" dirty="0">
              <a:ln w="22225">
                <a:solidFill>
                  <a:srgbClr val="800000"/>
                </a:solidFill>
                <a:prstDash val="solid"/>
              </a:ln>
              <a:solidFill>
                <a:srgbClr val="800000">
                  <a:lumMod val="40000"/>
                  <a:lumOff val="60000"/>
                </a:srgb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56328" y="923330"/>
            <a:ext cx="5693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22225">
                  <a:solidFill>
                    <a:srgbClr val="800000"/>
                  </a:solidFill>
                  <a:prstDash val="solid"/>
                </a:ln>
                <a:solidFill>
                  <a:srgbClr val="800000">
                    <a:lumMod val="40000"/>
                    <a:lumOff val="60000"/>
                  </a:srgbClr>
                </a:solidFill>
              </a:rPr>
              <a:t>4</a:t>
            </a:r>
            <a:endParaRPr lang="en-US" sz="5400" b="1" dirty="0">
              <a:ln w="22225">
                <a:solidFill>
                  <a:srgbClr val="800000"/>
                </a:solidFill>
                <a:prstDash val="solid"/>
              </a:ln>
              <a:solidFill>
                <a:srgbClr val="800000">
                  <a:lumMod val="40000"/>
                  <a:lumOff val="60000"/>
                </a:srgb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04297" y="2331156"/>
            <a:ext cx="69762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dirty="0">
                <a:ln w="22225">
                  <a:solidFill>
                    <a:srgbClr val="800000"/>
                  </a:solidFill>
                  <a:prstDash val="solid"/>
                </a:ln>
                <a:solidFill>
                  <a:srgbClr val="800000">
                    <a:lumMod val="40000"/>
                    <a:lumOff val="60000"/>
                  </a:srgbClr>
                </a:solidFill>
              </a:rPr>
              <a:t>A.</a:t>
            </a:r>
            <a:endParaRPr lang="en-US" sz="4000" b="1" dirty="0">
              <a:ln w="22225">
                <a:solidFill>
                  <a:srgbClr val="800000"/>
                </a:solidFill>
                <a:prstDash val="solid"/>
              </a:ln>
              <a:solidFill>
                <a:srgbClr val="800000">
                  <a:lumMod val="40000"/>
                  <a:lumOff val="60000"/>
                </a:srgb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904296" y="3375380"/>
            <a:ext cx="69762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dirty="0">
                <a:ln w="22225">
                  <a:solidFill>
                    <a:srgbClr val="800000"/>
                  </a:solidFill>
                  <a:prstDash val="solid"/>
                </a:ln>
                <a:solidFill>
                  <a:srgbClr val="800000">
                    <a:lumMod val="40000"/>
                    <a:lumOff val="60000"/>
                  </a:srgbClr>
                </a:solidFill>
              </a:rPr>
              <a:t>B.</a:t>
            </a:r>
            <a:endParaRPr lang="en-US" sz="4000" b="1" dirty="0">
              <a:ln w="22225">
                <a:solidFill>
                  <a:srgbClr val="800000"/>
                </a:solidFill>
                <a:prstDash val="solid"/>
              </a:ln>
              <a:solidFill>
                <a:srgbClr val="800000">
                  <a:lumMod val="40000"/>
                  <a:lumOff val="60000"/>
                </a:srgb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498360" y="3392312"/>
            <a:ext cx="69762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dirty="0">
                <a:ln w="22225">
                  <a:solidFill>
                    <a:srgbClr val="800000"/>
                  </a:solidFill>
                  <a:prstDash val="solid"/>
                </a:ln>
                <a:solidFill>
                  <a:srgbClr val="800000">
                    <a:lumMod val="40000"/>
                    <a:lumOff val="60000"/>
                  </a:srgbClr>
                </a:solidFill>
              </a:rPr>
              <a:t>C.</a:t>
            </a:r>
            <a:endParaRPr lang="en-US" sz="4000" b="1" dirty="0">
              <a:ln w="22225">
                <a:solidFill>
                  <a:srgbClr val="800000"/>
                </a:solidFill>
                <a:prstDash val="solid"/>
              </a:ln>
              <a:solidFill>
                <a:srgbClr val="800000">
                  <a:lumMod val="40000"/>
                  <a:lumOff val="60000"/>
                </a:srgb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498361" y="2362664"/>
            <a:ext cx="69762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dirty="0">
                <a:ln w="22225">
                  <a:solidFill>
                    <a:srgbClr val="800000"/>
                  </a:solidFill>
                  <a:prstDash val="solid"/>
                </a:ln>
                <a:solidFill>
                  <a:srgbClr val="800000">
                    <a:lumMod val="40000"/>
                    <a:lumOff val="60000"/>
                  </a:srgbClr>
                </a:solidFill>
              </a:rPr>
              <a:t>D.</a:t>
            </a:r>
            <a:endParaRPr lang="en-US" sz="4000" b="1" dirty="0">
              <a:ln w="22225">
                <a:solidFill>
                  <a:srgbClr val="800000"/>
                </a:solidFill>
                <a:prstDash val="solid"/>
              </a:ln>
              <a:solidFill>
                <a:srgbClr val="800000">
                  <a:lumMod val="40000"/>
                  <a:lumOff val="6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756945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40267" y="1603022"/>
            <a:ext cx="4696177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</a:rPr>
              <a:t>Outside Arrows (Clockwise) – Money</a:t>
            </a:r>
          </a:p>
          <a:p>
            <a:endParaRPr lang="en-US" sz="2400" dirty="0">
              <a:solidFill>
                <a:srgbClr val="000000"/>
              </a:solidFill>
            </a:endParaRPr>
          </a:p>
          <a:p>
            <a:r>
              <a:rPr lang="en-US" sz="2400" dirty="0">
                <a:solidFill>
                  <a:srgbClr val="000000"/>
                </a:solidFill>
              </a:rPr>
              <a:t>1 - Revenue</a:t>
            </a:r>
          </a:p>
          <a:p>
            <a:endParaRPr lang="en-US" sz="2400" dirty="0">
              <a:solidFill>
                <a:srgbClr val="000000"/>
              </a:solidFill>
            </a:endParaRPr>
          </a:p>
          <a:p>
            <a:r>
              <a:rPr lang="en-US" sz="2400" dirty="0">
                <a:solidFill>
                  <a:srgbClr val="000000"/>
                </a:solidFill>
              </a:rPr>
              <a:t>2</a:t>
            </a:r>
            <a:r>
              <a:rPr lang="en-US" sz="2400" dirty="0">
                <a:solidFill>
                  <a:srgbClr val="000000"/>
                </a:solidFill>
              </a:rPr>
              <a:t> - Wages</a:t>
            </a:r>
          </a:p>
          <a:p>
            <a:endParaRPr lang="en-US" sz="2400" dirty="0">
              <a:solidFill>
                <a:srgbClr val="000000"/>
              </a:solidFill>
            </a:endParaRPr>
          </a:p>
          <a:p>
            <a:r>
              <a:rPr lang="en-US" sz="2400" dirty="0">
                <a:solidFill>
                  <a:srgbClr val="000000"/>
                </a:solidFill>
              </a:rPr>
              <a:t>3 – Income </a:t>
            </a:r>
          </a:p>
          <a:p>
            <a:endParaRPr lang="en-US" sz="2400" dirty="0">
              <a:solidFill>
                <a:srgbClr val="000000"/>
              </a:solidFill>
            </a:endParaRPr>
          </a:p>
          <a:p>
            <a:r>
              <a:rPr lang="en-US" sz="2400" dirty="0">
                <a:solidFill>
                  <a:srgbClr val="000000"/>
                </a:solidFill>
              </a:rPr>
              <a:t>4 - Expenditure</a:t>
            </a:r>
            <a:endParaRPr lang="en-US" sz="2400" dirty="0">
              <a:solidFill>
                <a:srgbClr val="000000"/>
              </a:solidFill>
            </a:endParaRPr>
          </a:p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16134" y="1603022"/>
            <a:ext cx="4696177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</a:rPr>
              <a:t>Inside Arrows (Counter clockwise) – Money</a:t>
            </a:r>
          </a:p>
          <a:p>
            <a:endParaRPr lang="en-US" sz="2400" dirty="0">
              <a:solidFill>
                <a:srgbClr val="000000"/>
              </a:solidFill>
            </a:endParaRPr>
          </a:p>
          <a:p>
            <a:r>
              <a:rPr lang="en-US" sz="2400" dirty="0">
                <a:solidFill>
                  <a:srgbClr val="000000"/>
                </a:solidFill>
              </a:rPr>
              <a:t>A. – Goods and Services</a:t>
            </a:r>
          </a:p>
          <a:p>
            <a:endParaRPr lang="en-US" sz="2400" dirty="0">
              <a:solidFill>
                <a:srgbClr val="000000"/>
              </a:solidFill>
            </a:endParaRPr>
          </a:p>
          <a:p>
            <a:r>
              <a:rPr lang="en-US" sz="2400" dirty="0">
                <a:solidFill>
                  <a:srgbClr val="000000"/>
                </a:solidFill>
              </a:rPr>
              <a:t>B. – Products</a:t>
            </a:r>
          </a:p>
          <a:p>
            <a:endParaRPr lang="en-US" sz="2400" dirty="0">
              <a:solidFill>
                <a:srgbClr val="000000"/>
              </a:solidFill>
            </a:endParaRPr>
          </a:p>
          <a:p>
            <a:r>
              <a:rPr lang="en-US" sz="2400" dirty="0">
                <a:solidFill>
                  <a:srgbClr val="000000"/>
                </a:solidFill>
              </a:rPr>
              <a:t>C. – Productive resources</a:t>
            </a:r>
          </a:p>
          <a:p>
            <a:endParaRPr lang="en-US" sz="2400" dirty="0">
              <a:solidFill>
                <a:srgbClr val="000000"/>
              </a:solidFill>
            </a:endParaRPr>
          </a:p>
          <a:p>
            <a:r>
              <a:rPr lang="en-US" sz="2400" dirty="0">
                <a:solidFill>
                  <a:srgbClr val="000000"/>
                </a:solidFill>
              </a:rPr>
              <a:t>D. - Resources</a:t>
            </a:r>
          </a:p>
          <a:p>
            <a:endParaRPr lang="en-US" sz="2400" dirty="0">
              <a:solidFill>
                <a:srgbClr val="000000"/>
              </a:solidFill>
            </a:endParaRPr>
          </a:p>
          <a:p>
            <a:endParaRPr lang="en-US" sz="2400" dirty="0">
              <a:solidFill>
                <a:srgbClr val="000000"/>
              </a:solidFill>
            </a:endParaRPr>
          </a:p>
          <a:p>
            <a:endParaRPr lang="en-US" sz="2400" dirty="0">
              <a:solidFill>
                <a:srgbClr val="000000"/>
              </a:solidFill>
            </a:endParaRPr>
          </a:p>
          <a:p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7591" y="46272"/>
            <a:ext cx="120276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50" dirty="0">
                <a:ln w="9525" cmpd="sng">
                  <a:solidFill>
                    <a:srgbClr val="CC9900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CC9900">
                      <a:alpha val="40000"/>
                    </a:srgbClr>
                  </a:glow>
                </a:effectLst>
              </a:rPr>
              <a:t>Spiral Back Review for quiz on 9.17</a:t>
            </a:r>
            <a:endParaRPr lang="en-US" sz="5400" b="1" spc="50" dirty="0">
              <a:ln w="9525" cmpd="sng">
                <a:solidFill>
                  <a:srgbClr val="CC9900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CC9900">
                    <a:alpha val="40000"/>
                  </a:srgb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7681131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con_template">
  <a:themeElements>
    <a:clrScheme name="">
      <a:dk1>
        <a:srgbClr val="000000"/>
      </a:dk1>
      <a:lt1>
        <a:srgbClr val="006666"/>
      </a:lt1>
      <a:dk2>
        <a:srgbClr val="800000"/>
      </a:dk2>
      <a:lt2>
        <a:srgbClr val="4D4D4D"/>
      </a:lt2>
      <a:accent1>
        <a:srgbClr val="CC9900"/>
      </a:accent1>
      <a:accent2>
        <a:srgbClr val="800000"/>
      </a:accent2>
      <a:accent3>
        <a:srgbClr val="AAB8B8"/>
      </a:accent3>
      <a:accent4>
        <a:srgbClr val="000000"/>
      </a:accent4>
      <a:accent5>
        <a:srgbClr val="E2CAAA"/>
      </a:accent5>
      <a:accent6>
        <a:srgbClr val="730000"/>
      </a:accent6>
      <a:hlink>
        <a:srgbClr val="000099"/>
      </a:hlink>
      <a:folHlink>
        <a:srgbClr val="003300"/>
      </a:folHlink>
    </a:clrScheme>
    <a:fontScheme name="econ_template.po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1" lang="en-US" altLang="en-US" sz="3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1" lang="en-US" altLang="en-US" sz="3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econ_template.pot 1">
        <a:dk1>
          <a:srgbClr val="4D4D4D"/>
        </a:dk1>
        <a:lt1>
          <a:srgbClr val="FFFFFF"/>
        </a:lt1>
        <a:dk2>
          <a:srgbClr val="006666"/>
        </a:dk2>
        <a:lt2>
          <a:srgbClr val="CC9900"/>
        </a:lt2>
        <a:accent1>
          <a:srgbClr val="CC9900"/>
        </a:accent1>
        <a:accent2>
          <a:srgbClr val="800000"/>
        </a:accent2>
        <a:accent3>
          <a:srgbClr val="AAB8B8"/>
        </a:accent3>
        <a:accent4>
          <a:srgbClr val="DADADA"/>
        </a:accent4>
        <a:accent5>
          <a:srgbClr val="E2CAAA"/>
        </a:accent5>
        <a:accent6>
          <a:srgbClr val="730000"/>
        </a:accent6>
        <a:hlink>
          <a:srgbClr val="C0C0C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on_template.pot 2">
        <a:dk1>
          <a:srgbClr val="010000"/>
        </a:dk1>
        <a:lt1>
          <a:srgbClr val="C0C0C0"/>
        </a:lt1>
        <a:dk2>
          <a:srgbClr val="010000"/>
        </a:dk2>
        <a:lt2>
          <a:srgbClr val="C0C0C0"/>
        </a:lt2>
        <a:accent1>
          <a:srgbClr val="969696"/>
        </a:accent1>
        <a:accent2>
          <a:srgbClr val="000000"/>
        </a:accent2>
        <a:accent3>
          <a:srgbClr val="DCDCDC"/>
        </a:accent3>
        <a:accent4>
          <a:srgbClr val="010000"/>
        </a:accent4>
        <a:accent5>
          <a:srgbClr val="C9C9C9"/>
        </a:accent5>
        <a:accent6>
          <a:srgbClr val="000000"/>
        </a:accent6>
        <a:hlink>
          <a:srgbClr val="FFFFFF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on_template.pot 3">
        <a:dk1>
          <a:srgbClr val="4D4D4D"/>
        </a:dk1>
        <a:lt1>
          <a:srgbClr val="99CCFF"/>
        </a:lt1>
        <a:dk2>
          <a:srgbClr val="4D4D4D"/>
        </a:dk2>
        <a:lt2>
          <a:srgbClr val="000000"/>
        </a:lt2>
        <a:accent1>
          <a:srgbClr val="990099"/>
        </a:accent1>
        <a:accent2>
          <a:srgbClr val="FFCC00"/>
        </a:accent2>
        <a:accent3>
          <a:srgbClr val="CAE2FF"/>
        </a:accent3>
        <a:accent4>
          <a:srgbClr val="404040"/>
        </a:accent4>
        <a:accent5>
          <a:srgbClr val="CAAACA"/>
        </a:accent5>
        <a:accent6>
          <a:srgbClr val="E7B900"/>
        </a:accent6>
        <a:hlink>
          <a:srgbClr val="FFFFFF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on_template.pot 4">
        <a:dk1>
          <a:srgbClr val="000000"/>
        </a:dk1>
        <a:lt1>
          <a:srgbClr val="FFFF00"/>
        </a:lt1>
        <a:dk2>
          <a:srgbClr val="000066"/>
        </a:dk2>
        <a:lt2>
          <a:srgbClr val="99CC00"/>
        </a:lt2>
        <a:accent1>
          <a:srgbClr val="99CC00"/>
        </a:accent1>
        <a:accent2>
          <a:srgbClr val="FFFF00"/>
        </a:accent2>
        <a:accent3>
          <a:srgbClr val="AAAAB8"/>
        </a:accent3>
        <a:accent4>
          <a:srgbClr val="DADA00"/>
        </a:accent4>
        <a:accent5>
          <a:srgbClr val="CAE2AA"/>
        </a:accent5>
        <a:accent6>
          <a:srgbClr val="E7E700"/>
        </a:accent6>
        <a:hlink>
          <a:srgbClr val="9999FF"/>
        </a:hlink>
        <a:folHlink>
          <a:srgbClr val="9933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on_template.pot 5">
        <a:dk1>
          <a:srgbClr val="969696"/>
        </a:dk1>
        <a:lt1>
          <a:srgbClr val="FFCC00"/>
        </a:lt1>
        <a:dk2>
          <a:srgbClr val="FF6600"/>
        </a:dk2>
        <a:lt2>
          <a:srgbClr val="009900"/>
        </a:lt2>
        <a:accent1>
          <a:srgbClr val="FFCC00"/>
        </a:accent1>
        <a:accent2>
          <a:srgbClr val="009900"/>
        </a:accent2>
        <a:accent3>
          <a:srgbClr val="FFB8AA"/>
        </a:accent3>
        <a:accent4>
          <a:srgbClr val="DAAE00"/>
        </a:accent4>
        <a:accent5>
          <a:srgbClr val="FFE2AA"/>
        </a:accent5>
        <a:accent6>
          <a:srgbClr val="008A00"/>
        </a:accent6>
        <a:hlink>
          <a:srgbClr val="FFFFFF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on_template.pot 6">
        <a:dk1>
          <a:srgbClr val="000000"/>
        </a:dk1>
        <a:lt1>
          <a:srgbClr val="FFCC00"/>
        </a:lt1>
        <a:dk2>
          <a:srgbClr val="336600"/>
        </a:dk2>
        <a:lt2>
          <a:srgbClr val="969696"/>
        </a:lt2>
        <a:accent1>
          <a:srgbClr val="336600"/>
        </a:accent1>
        <a:accent2>
          <a:srgbClr val="CCCC00"/>
        </a:accent2>
        <a:accent3>
          <a:srgbClr val="FFE2AA"/>
        </a:accent3>
        <a:accent4>
          <a:srgbClr val="000000"/>
        </a:accent4>
        <a:accent5>
          <a:srgbClr val="ADB8AA"/>
        </a:accent5>
        <a:accent6>
          <a:srgbClr val="B9B900"/>
        </a:accent6>
        <a:hlink>
          <a:srgbClr val="FFFFFF"/>
        </a:hlink>
        <a:folHlink>
          <a:srgbClr val="FFFFA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on_template.pot 7">
        <a:dk1>
          <a:srgbClr val="010000"/>
        </a:dk1>
        <a:lt1>
          <a:srgbClr val="99CCFF"/>
        </a:lt1>
        <a:dk2>
          <a:srgbClr val="666633"/>
        </a:dk2>
        <a:lt2>
          <a:srgbClr val="969696"/>
        </a:lt2>
        <a:accent1>
          <a:srgbClr val="666633"/>
        </a:accent1>
        <a:accent2>
          <a:srgbClr val="FFCC00"/>
        </a:accent2>
        <a:accent3>
          <a:srgbClr val="CAE2FF"/>
        </a:accent3>
        <a:accent4>
          <a:srgbClr val="010000"/>
        </a:accent4>
        <a:accent5>
          <a:srgbClr val="B8B8AD"/>
        </a:accent5>
        <a:accent6>
          <a:srgbClr val="E7B900"/>
        </a:accent6>
        <a:hlink>
          <a:srgbClr val="FFFFFF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on_template.pot 8">
        <a:dk1>
          <a:srgbClr val="9900CC"/>
        </a:dk1>
        <a:lt1>
          <a:srgbClr val="FFCC00"/>
        </a:lt1>
        <a:dk2>
          <a:srgbClr val="FF3300"/>
        </a:dk2>
        <a:lt2>
          <a:srgbClr val="969696"/>
        </a:lt2>
        <a:accent1>
          <a:srgbClr val="FF3300"/>
        </a:accent1>
        <a:accent2>
          <a:srgbClr val="FFCC00"/>
        </a:accent2>
        <a:accent3>
          <a:srgbClr val="FFE2AA"/>
        </a:accent3>
        <a:accent4>
          <a:srgbClr val="8200AE"/>
        </a:accent4>
        <a:accent5>
          <a:srgbClr val="FFADAA"/>
        </a:accent5>
        <a:accent6>
          <a:srgbClr val="E7B900"/>
        </a:accent6>
        <a:hlink>
          <a:srgbClr val="FFFFFF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72</Words>
  <Application>Microsoft Office PowerPoint</Application>
  <PresentationFormat>Widescreen</PresentationFormat>
  <Paragraphs>30</Paragraphs>
  <Slides>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econ_template</vt:lpstr>
      <vt:lpstr>Picture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Patrick Ethington</dc:creator>
  <cp:lastModifiedBy>Patrick Ethington</cp:lastModifiedBy>
  <cp:revision>1</cp:revision>
  <dcterms:created xsi:type="dcterms:W3CDTF">2015-09-16T11:31:49Z</dcterms:created>
  <dcterms:modified xsi:type="dcterms:W3CDTF">2015-09-16T11:32:12Z</dcterms:modified>
</cp:coreProperties>
</file>